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sldIdLst>
    <p:sldId id="256" r:id="rId2"/>
    <p:sldId id="259" r:id="rId3"/>
    <p:sldId id="260" r:id="rId4"/>
    <p:sldId id="257" r:id="rId5"/>
    <p:sldId id="258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E4A219-E00C-4255-92FC-F95008D8066B}" v="1" dt="2026-07-08T18:10:21.7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67" autoAdjust="0"/>
    <p:restoredTop sz="86441" autoAdjust="0"/>
  </p:normalViewPr>
  <p:slideViewPr>
    <p:cSldViewPr snapToGrid="0">
      <p:cViewPr varScale="1">
        <p:scale>
          <a:sx n="87" d="100"/>
          <a:sy n="87" d="100"/>
        </p:scale>
        <p:origin x="714" y="30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058BF-C5E1-4B52-BD8A-FD1AD5779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D51F7-3CC3-4BB7-8291-B1789482E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20447-D6C7-43E1-AE88-1FB66CC9C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76A3-ADC8-4477-8FC1-B9DD55D84908}" type="datetime1">
              <a:rPr lang="en-US" smtClean="0"/>
              <a:t>8/11/2026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E17B6-E7FC-473A-8D5F-0E6B838EA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AF4E0-FDDB-42B9-862C-7BBC501CD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855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736C8-0B4F-4655-A630-0B1D2540B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8B888-85E0-4D92-903E-C3FE7E870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48916-250B-4232-BD7D-571FDE79F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49BE-398D-479A-8A7E-5DDBCA61EDCB}" type="datetime1">
              <a:rPr lang="en-US" smtClean="0"/>
              <a:t>8/11/2026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8BFB4-647C-4104-B6D4-3346051C3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FA73F-2BE8-4370-AE90-58F4CE51F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51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1446D-9FAC-4157-A41A-51675C8BE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1709738"/>
            <a:ext cx="10570210" cy="275889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F8D4A-8F93-4399-9546-64F286400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4589463"/>
            <a:ext cx="1057021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2FD4-BF96-470C-8247-20DFAE1CF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C193-4974-4A1F-9C63-07D595E30D66}" type="datetime1">
              <a:rPr lang="en-US" smtClean="0"/>
              <a:t>8/11/2026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75A2D-86C4-4467-BAB8-E9ED004D2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A4D-D9B2-4C82-95E4-B86F9F5F3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837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6B3AA-8C30-429E-B934-AF1220438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15834E-691F-4728-88F5-A0C469669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7240" y="1825625"/>
            <a:ext cx="52425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76374-880F-4E25-9F88-79E3C1AB1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9BD69-B509-4FCE-95A8-ED03FFC8C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AA87F-28D4-4BF0-B81F-877A89DFD5AC}" type="datetime1">
              <a:rPr lang="en-US" smtClean="0"/>
              <a:t>8/11/2026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C287B-AE5B-490B-BF81-A50D7A2E8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3C2246-303C-4A29-B6EA-E62CEDE6C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19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2FE79-D5BE-43E8-B6C5-2675B7F4D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57814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D3A07-BA51-4113-902E-830A887D2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01812"/>
            <a:ext cx="5220335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E320A9-E274-4E1B-B02D-9A3F510A1F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7240" y="2825749"/>
            <a:ext cx="5220335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80D3A-C2A8-4B78-B7E2-4908C74B1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01812"/>
            <a:ext cx="5183188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5D84DD-9460-4B08-86AD-27486A9400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825749"/>
            <a:ext cx="5183188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B0B7F8-282C-4210-AE7D-F35228BAC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F1F3-208B-49A3-B337-9C8ACEB3E0E1}" type="datetime1">
              <a:rPr lang="en-US" smtClean="0"/>
              <a:t>8/11/2026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E343A9-1067-4DCF-BACC-1F7F3805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84E471-04DB-4DB5-8CC5-16B3FC88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356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D87C0-272E-4E50-A316-78079B2B9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06C1C9-1F69-432A-858C-D828B56E1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F6CA6-7293-4AA2-A0E0-A3BF4416E786}" type="datetime1">
              <a:rPr lang="en-US" smtClean="0"/>
              <a:t>8/11/2026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6D9A1B-D149-4B97-B161-3D7C9ADBC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B3722F-8C88-4E54-8CD6-12D31A05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784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E1B4EE-6DFC-45F3-9174-D913EB57C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7016-7BCD-46FB-8EE3-AB6C369108B4}" type="datetime1">
              <a:rPr lang="en-US" smtClean="0"/>
              <a:t>8/11/2026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F7F7DC-6DDE-4337-AD27-BBE7D5422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58EA9-3AC4-421E-B133-1FA7757D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18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035BB-74CC-43E9-B71F-A5C05D17E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1900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ADC9E-7845-4DB1-87E3-6FBFB2B03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C925A8-2A07-43B9-B549-061F3684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92450"/>
            <a:ext cx="3994785" cy="277653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1A9037-0564-43A1-8156-1D9932E1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7011-1FFC-4EF8-9A2E-53B4AD2ADBD4}" type="datetime1">
              <a:rPr lang="en-US" smtClean="0"/>
              <a:t>8/11/2026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FF0D40-D0E1-49C9-BE47-91BBC50A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D129BD-890D-412E-9805-D29F4A0D3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82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8ADB4-BA7B-42C2-9C6C-58B2763F8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5456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519B58-B546-4E6B-BE00-3D1D64DA8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A0AB8-41A9-4548-9B83-3EFF79A00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81275"/>
            <a:ext cx="3994785" cy="277977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B33ED-A015-4992-A004-33D41CFFA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EB47-45B4-4EF5-A743-B4885DD2F060}" type="datetime1">
              <a:rPr lang="en-US" smtClean="0"/>
              <a:t>8/11/2026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29CDA-E85F-47D1-83B7-02A50DEBF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49625F-5352-4136-8AC4-F8899D00A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880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E922F-6166-4009-A42D-027DC7180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7791CF-167D-446D-9F99-6976C986E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CA422-E040-4DE1-9DA5-C8D37C11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62538-DC4D-4667-96E5-B3278DDF8B12}" type="datetime1">
              <a:rPr lang="en-US" smtClean="0"/>
              <a:t>8/11/2026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13B0B-60E7-494E-91CB-055BC2690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8C554-7C1B-4D8F-9B6B-044926569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050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C66EF0-6ED8-49A7-BDAD-E20A143FAE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CE9CD-90A9-44BA-B293-0662E077D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7DAE0-05C4-460B-B96D-BD183ED03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0548-5C08-4BE3-B63E-F2BB63B0B00C}" type="datetime1">
              <a:rPr lang="en-US" smtClean="0"/>
              <a:t>8/11/2026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3CA93-55C9-4AA3-89A0-55490F745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FD820-FF26-4325-816F-310C30F80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4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99B5B3C5-A599-465B-B2B9-866E8B2087CE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5C84982-7DD0-43B1-8A2D-BFA4DF1B4E60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8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</a:extLst>
          </p:cNvPr>
          <p:cNvGrpSpPr/>
          <p:nvPr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</a:extLst>
            </p:cNvPr>
            <p:cNvSpPr/>
            <p:nvPr/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</a:extLst>
            </p:cNvPr>
            <p:cNvSpPr/>
            <p:nvPr/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</a:extLst>
            </p:cNvPr>
            <p:cNvSpPr/>
            <p:nvPr/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</a:extLst>
            </p:cNvPr>
            <p:cNvSpPr/>
            <p:nvPr/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</a:extLst>
            </p:cNvPr>
            <p:cNvSpPr/>
            <p:nvPr/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</a:extLst>
            </p:cNvPr>
            <p:cNvSpPr/>
            <p:nvPr/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</a:extLst>
            </p:cNvPr>
            <p:cNvSpPr/>
            <p:nvPr/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</a:extLst>
            </p:cNvPr>
            <p:cNvSpPr/>
            <p:nvPr/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</a:extLst>
            </p:cNvPr>
            <p:cNvSpPr/>
            <p:nvPr/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</a:extLst>
            </p:cNvPr>
            <p:cNvSpPr/>
            <p:nvPr/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</a:extLst>
            </p:cNvPr>
            <p:cNvSpPr/>
            <p:nvPr/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</a:extLst>
            </p:cNvPr>
            <p:cNvSpPr/>
            <p:nvPr/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</a:extLst>
            </p:cNvPr>
            <p:cNvSpPr/>
            <p:nvPr/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</a:extLst>
            </p:cNvPr>
            <p:cNvSpPr/>
            <p:nvPr/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</a:extLst>
            </p:cNvPr>
            <p:cNvSpPr/>
            <p:nvPr/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C5EC6-E331-4312-AC12-56D55F7D2B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D24A4-5FEC-4062-8995-EB21925B3B40}" type="datetime1">
              <a:rPr lang="en-US" smtClean="0"/>
              <a:t>8/11/2026</a:t>
            </a:fld>
            <a:endParaRPr lang="en-US" sz="10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7FC5D-92B2-4B4D-8111-6EDEF28069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0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A104D-C777-4A6E-8A43-F94028E5E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47434-7036-48DB-A148-6B3D8EE75CDA}" type="slidenum">
              <a:rPr lang="en-US" smtClean="0"/>
              <a:pPr/>
              <a:t>‹#›</a:t>
            </a:fld>
            <a:endParaRPr lang="en-US" sz="100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3A74F-6169-4D30-A245-B46D738BE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77E64-7A05-44DA-81FA-6EF4806BB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25625"/>
            <a:ext cx="1065911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71809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33E0473-C315-42D8-A82A-A2FE49DC6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23A251-68F2-43E5-812B-4BBAE1A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4" name="Picture 3" descr="Introductory Title Slide for Quasi-Judicial Hearing on Variance Petition Number VP2600054.">
            <a:extLst>
              <a:ext uri="{FF2B5EF4-FFF2-40B4-BE49-F238E27FC236}">
                <a16:creationId xmlns:a16="http://schemas.microsoft.com/office/drawing/2014/main" id="{DF9CE462-4D24-FF92-E4CA-DBFDD0AF5B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12671" r="-1" b="7521"/>
          <a:stretch>
            <a:fillRect/>
          </a:stretch>
        </p:blipFill>
        <p:spPr>
          <a:xfrm>
            <a:off x="1525" y="10"/>
            <a:ext cx="12188951" cy="6857990"/>
          </a:xfrm>
          <a:prstGeom prst="rect">
            <a:avLst/>
          </a:prstGeom>
        </p:spPr>
      </p:pic>
      <p:grpSp>
        <p:nvGrpSpPr>
          <p:cNvPr id="13" name="decorative circle">
            <a:extLst>
              <a:ext uri="{FF2B5EF4-FFF2-40B4-BE49-F238E27FC236}">
                <a16:creationId xmlns:a16="http://schemas.microsoft.com/office/drawing/2014/main" id="{0350AF23-2606-421F-AB7B-23D9B48F3E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14102" y="236341"/>
            <a:ext cx="11340713" cy="5464029"/>
            <a:chOff x="314102" y="236341"/>
            <a:chExt cx="11340713" cy="5464029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26A544A-3C76-4502-A741-F4DB0E2CD2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017B8593-D171-47B5-8D1A-E34E7B138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4102" y="3044381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FEF60D4-64F6-450F-B86D-383EEA1C84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88374" y="386135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97D4A7C-B520-46CB-9A94-711F53997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65714" y="236341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2B7B976F-E84B-4936-90D7-C8298A5E7B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51535" y="2516671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DC91FFEC-59DF-4D22-A925-F51520769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30142" y="458803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58931E95-0847-47E4-8AEC-312312A032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02046" y="5394590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C094915-EF93-49A0-9B90-C44FB9B50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08287" y="5160714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690EF11-D37D-B4AB-2418-477D50341D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62606" y="1122363"/>
            <a:ext cx="7063739" cy="2387600"/>
          </a:xfrm>
        </p:spPr>
        <p:txBody>
          <a:bodyPr>
            <a:normAutofit/>
          </a:bodyPr>
          <a:lstStyle/>
          <a:p>
            <a:r>
              <a:rPr lang="en-US" sz="4200" dirty="0">
                <a:solidFill>
                  <a:srgbClr val="FFFFFF"/>
                </a:solidFill>
              </a:rPr>
              <a:t>SDPA-25-000179</a:t>
            </a:r>
            <a:br>
              <a:rPr lang="en-US" sz="4200" dirty="0">
                <a:solidFill>
                  <a:srgbClr val="FFFFFF"/>
                </a:solidFill>
              </a:rPr>
            </a:br>
            <a:r>
              <a:rPr lang="en-US" sz="4200" dirty="0">
                <a:solidFill>
                  <a:srgbClr val="FFFFFF"/>
                </a:solidFill>
              </a:rPr>
              <a:t>VP-26-000054</a:t>
            </a:r>
            <a:br>
              <a:rPr lang="en-US" sz="4200" dirty="0">
                <a:solidFill>
                  <a:srgbClr val="FFFFFF"/>
                </a:solidFill>
              </a:rPr>
            </a:br>
            <a:r>
              <a:rPr lang="en-US" sz="4200" dirty="0">
                <a:solidFill>
                  <a:srgbClr val="FFFFFF"/>
                </a:solidFill>
              </a:rPr>
              <a:t>Collier County Public Utilities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F5D42D-DC9D-C47C-C83B-05DEDFE78C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62606" y="3602038"/>
            <a:ext cx="7063739" cy="1655762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2559 San Marco Road</a:t>
            </a:r>
          </a:p>
          <a:p>
            <a:r>
              <a:rPr lang="en-US" dirty="0">
                <a:solidFill>
                  <a:srgbClr val="FFFFFF"/>
                </a:solidFill>
              </a:rPr>
              <a:t>Marco Island, FL 34145</a:t>
            </a:r>
          </a:p>
        </p:txBody>
      </p:sp>
    </p:spTree>
    <p:extLst>
      <p:ext uri="{BB962C8B-B14F-4D97-AF65-F5344CB8AC3E}">
        <p14:creationId xmlns:p14="http://schemas.microsoft.com/office/powerpoint/2010/main" val="2230763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C8EB39E-F5CC-4423-8A63-792CCF86D5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3117" y="0"/>
            <a:ext cx="1221823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54FE861-227E-449C-8271-1CD5B36B8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9283" y="0"/>
            <a:ext cx="12218234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Picture 2" descr="Overhead map showing the zoning classification of the area in question.">
            <a:extLst>
              <a:ext uri="{FF2B5EF4-FFF2-40B4-BE49-F238E27FC236}">
                <a16:creationId xmlns:a16="http://schemas.microsoft.com/office/drawing/2014/main" id="{E6E775F0-BFD7-AC87-ECB2-3B8B8AD323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1568" b="10840"/>
          <a:stretch>
            <a:fillRect/>
          </a:stretch>
        </p:blipFill>
        <p:spPr>
          <a:xfrm>
            <a:off x="344300" y="-1925"/>
            <a:ext cx="11553622" cy="6858000"/>
          </a:xfrm>
          <a:custGeom>
            <a:avLst/>
            <a:gdLst/>
            <a:ahLst/>
            <a:cxnLst/>
            <a:rect l="l" t="t" r="r" b="b"/>
            <a:pathLst>
              <a:path w="11553622" h="6837338">
                <a:moveTo>
                  <a:pt x="1001226" y="0"/>
                </a:moveTo>
                <a:lnTo>
                  <a:pt x="10552396" y="0"/>
                </a:lnTo>
                <a:lnTo>
                  <a:pt x="10567034" y="20584"/>
                </a:lnTo>
                <a:cubicBezTo>
                  <a:pt x="11189914" y="942569"/>
                  <a:pt x="11553622" y="2054037"/>
                  <a:pt x="11553622" y="3250454"/>
                </a:cubicBezTo>
                <a:cubicBezTo>
                  <a:pt x="11553622" y="4546573"/>
                  <a:pt x="11126771" y="5742994"/>
                  <a:pt x="10405974" y="6706813"/>
                </a:cubicBezTo>
                <a:lnTo>
                  <a:pt x="10303401" y="6837338"/>
                </a:lnTo>
                <a:lnTo>
                  <a:pt x="1250221" y="6837338"/>
                </a:lnTo>
                <a:lnTo>
                  <a:pt x="1147648" y="6706813"/>
                </a:lnTo>
                <a:cubicBezTo>
                  <a:pt x="426852" y="5742994"/>
                  <a:pt x="0" y="4546573"/>
                  <a:pt x="0" y="3250454"/>
                </a:cubicBezTo>
                <a:cubicBezTo>
                  <a:pt x="0" y="2054037"/>
                  <a:pt x="363708" y="942569"/>
                  <a:pt x="986589" y="20584"/>
                </a:cubicBezTo>
                <a:close/>
              </a:path>
            </a:pathLst>
          </a:cu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8F829F1E-D282-43B9-9EB0-01369851AF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462" y="250944"/>
            <a:ext cx="12030993" cy="6621298"/>
            <a:chOff x="-21462" y="250944"/>
            <a:chExt cx="12030993" cy="6621298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526A544A-3C76-4502-A741-F4DB0E2CD2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32999" y="538627"/>
              <a:ext cx="94160" cy="94160"/>
            </a:xfrm>
            <a:prstGeom prst="ellipse">
              <a:avLst/>
            </a:prstGeom>
            <a:solidFill>
              <a:schemeClr val="tx2">
                <a:lumMod val="50000"/>
                <a:lumOff val="50000"/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17B8593-D171-47B5-8D1A-E34E7B138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40" y="5053935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FEF60D4-64F6-450F-B86D-383EEA1C84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64781" y="307627"/>
              <a:ext cx="311135" cy="31113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A97D4A7C-B520-46CB-9A94-711F53997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51744" y="250944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C91FFEC-59DF-4D22-A925-F51520769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933" y="6026640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8931E95-0847-47E4-8AEC-312312A032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08070" y="806824"/>
              <a:ext cx="800716" cy="800716"/>
            </a:xfrm>
            <a:prstGeom prst="ellipse">
              <a:avLst/>
            </a:prstGeom>
            <a:solidFill>
              <a:schemeClr val="accent1">
                <a:lumMod val="40000"/>
                <a:lumOff val="6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3C094915-EF93-49A0-9B90-C44FB9B50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5061" y="6300195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F28276C-079E-47FC-B63F-D8F2611EC3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13242" y="6348300"/>
              <a:ext cx="489238" cy="558645"/>
            </a:xfrm>
            <a:custGeom>
              <a:avLst/>
              <a:gdLst>
                <a:gd name="connsiteX0" fmla="*/ 1156116 w 3186814"/>
                <a:gd name="connsiteY0" fmla="*/ 0 h 3638922"/>
                <a:gd name="connsiteX1" fmla="*/ 3186814 w 3186814"/>
                <a:gd name="connsiteY1" fmla="*/ 2030698 h 3638922"/>
                <a:gd name="connsiteX2" fmla="*/ 2447829 w 3186814"/>
                <a:gd name="connsiteY2" fmla="*/ 3597684 h 3638922"/>
                <a:gd name="connsiteX3" fmla="*/ 2392682 w 3186814"/>
                <a:gd name="connsiteY3" fmla="*/ 3638922 h 3638922"/>
                <a:gd name="connsiteX4" fmla="*/ 0 w 3186814"/>
                <a:gd name="connsiteY4" fmla="*/ 3638922 h 3638922"/>
                <a:gd name="connsiteX5" fmla="*/ 0 w 3186814"/>
                <a:gd name="connsiteY5" fmla="*/ 362315 h 3638922"/>
                <a:gd name="connsiteX6" fmla="*/ 20733 w 3186814"/>
                <a:gd name="connsiteY6" fmla="*/ 346811 h 3638922"/>
                <a:gd name="connsiteX7" fmla="*/ 1156116 w 3186814"/>
                <a:gd name="connsiteY7" fmla="*/ 0 h 3638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86814" h="3638922">
                  <a:moveTo>
                    <a:pt x="1156116" y="0"/>
                  </a:moveTo>
                  <a:cubicBezTo>
                    <a:pt x="2277640" y="0"/>
                    <a:pt x="3186814" y="909174"/>
                    <a:pt x="3186814" y="2030698"/>
                  </a:cubicBezTo>
                  <a:cubicBezTo>
                    <a:pt x="3186814" y="2661556"/>
                    <a:pt x="2899146" y="3225224"/>
                    <a:pt x="2447829" y="3597684"/>
                  </a:cubicBezTo>
                  <a:lnTo>
                    <a:pt x="2392682" y="3638922"/>
                  </a:lnTo>
                  <a:lnTo>
                    <a:pt x="0" y="3638922"/>
                  </a:lnTo>
                  <a:lnTo>
                    <a:pt x="0" y="362315"/>
                  </a:lnTo>
                  <a:lnTo>
                    <a:pt x="20733" y="346811"/>
                  </a:lnTo>
                  <a:cubicBezTo>
                    <a:pt x="344835" y="127853"/>
                    <a:pt x="735545" y="0"/>
                    <a:pt x="1156116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FD7F6CD7-4C28-4ADD-802B-C77ACB4EC4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48384" y="6026640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25BDF88-BBB8-4198-B052-5D4512C804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43090" y="5337200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7B97B946-2216-400E-AC50-36A093D8C4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43090" y="1051490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703A4D73-3F61-453C-9E15-DCC1FEF6B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37967" y="3427075"/>
              <a:ext cx="800716" cy="800716"/>
            </a:xfrm>
            <a:prstGeom prst="ellipse">
              <a:avLst/>
            </a:prstGeom>
            <a:solidFill>
              <a:schemeClr val="accent1">
                <a:lumMod val="40000"/>
                <a:lumOff val="6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3D07BCC-283D-BC8A-6C7B-ED0D3FFEC9F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77240" y="-1325563"/>
            <a:ext cx="10659110" cy="132556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dirty="0"/>
              <a:t>Map of Site with Current Zoning Classification Noted</a:t>
            </a:r>
          </a:p>
        </p:txBody>
      </p:sp>
    </p:spTree>
    <p:extLst>
      <p:ext uri="{BB962C8B-B14F-4D97-AF65-F5344CB8AC3E}">
        <p14:creationId xmlns:p14="http://schemas.microsoft.com/office/powerpoint/2010/main" val="2856401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erial image of the actual site of the variance request with the boundaries of the area highlighted in yellow.">
            <a:extLst>
              <a:ext uri="{FF2B5EF4-FFF2-40B4-BE49-F238E27FC236}">
                <a16:creationId xmlns:a16="http://schemas.microsoft.com/office/drawing/2014/main" id="{D1CF70AC-23AB-66A6-736E-41B512098C9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289" r="1" b="13094"/>
          <a:stretch>
            <a:fillRect/>
          </a:stretch>
        </p:blipFill>
        <p:spPr>
          <a:xfrm>
            <a:off x="-29283" y="10"/>
            <a:ext cx="10825122" cy="6857990"/>
          </a:xfrm>
          <a:custGeom>
            <a:avLst/>
            <a:gdLst/>
            <a:ahLst/>
            <a:cxnLst/>
            <a:rect l="l" t="t" r="r" b="b"/>
            <a:pathLst>
              <a:path w="10825122" h="6858000">
                <a:moveTo>
                  <a:pt x="0" y="0"/>
                </a:moveTo>
                <a:lnTo>
                  <a:pt x="9969784" y="0"/>
                </a:lnTo>
                <a:lnTo>
                  <a:pt x="10105415" y="264816"/>
                </a:lnTo>
                <a:cubicBezTo>
                  <a:pt x="10566647" y="1222029"/>
                  <a:pt x="10825122" y="2295330"/>
                  <a:pt x="10825122" y="3429000"/>
                </a:cubicBezTo>
                <a:cubicBezTo>
                  <a:pt x="10825122" y="4562671"/>
                  <a:pt x="10566647" y="5635971"/>
                  <a:pt x="10105415" y="6593184"/>
                </a:cubicBezTo>
                <a:lnTo>
                  <a:pt x="996978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A6F3AE1-8B8C-8AC3-80D9-D9DB226B6F8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77240" y="-1325563"/>
            <a:ext cx="10659110" cy="132556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dirty="0"/>
              <a:t>Overhead View of Site with Yellow Highlighting of Property Boundaries</a:t>
            </a:r>
          </a:p>
        </p:txBody>
      </p:sp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B7818AA9-82F7-46F6-8A83-1A6258163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9283" y="0"/>
            <a:ext cx="1221823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9510038-1521-466B-95BF-50DCC3082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9283" y="0"/>
            <a:ext cx="12218234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B3DE8EEA-0E18-43C4-85C8-EC85C625E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64840" y="236341"/>
            <a:ext cx="2727160" cy="6621659"/>
            <a:chOff x="9464840" y="236341"/>
            <a:chExt cx="2727160" cy="6621659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526A544A-3C76-4502-A741-F4DB0E2CD2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64840" y="538627"/>
              <a:ext cx="94160" cy="94160"/>
            </a:xfrm>
            <a:prstGeom prst="ellipse">
              <a:avLst/>
            </a:prstGeom>
            <a:solidFill>
              <a:schemeClr val="tx2">
                <a:lumMod val="50000"/>
                <a:lumOff val="50000"/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017B8593-D171-47B5-8D1A-E34E7B138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8803" y="1206077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97D4A7C-B520-46CB-9A94-711F53997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65714" y="236341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2B7B976F-E84B-4936-90D7-C8298A5E7B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509" y="516637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DC91FFEC-59DF-4D22-A925-F51520769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30142" y="458803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58931E95-0847-47E4-8AEC-312312A032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2793" y="5536248"/>
              <a:ext cx="800716" cy="800716"/>
            </a:xfrm>
            <a:prstGeom prst="ellipse">
              <a:avLst/>
            </a:prstGeom>
            <a:solidFill>
              <a:schemeClr val="accent1">
                <a:lumMod val="40000"/>
                <a:lumOff val="6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C094915-EF93-49A0-9B90-C44FB9B50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83540" y="6169156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F28276C-079E-47FC-B63F-D8F2611EC3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11702762" y="6299355"/>
              <a:ext cx="489238" cy="558645"/>
            </a:xfrm>
            <a:custGeom>
              <a:avLst/>
              <a:gdLst>
                <a:gd name="connsiteX0" fmla="*/ 1156116 w 3186814"/>
                <a:gd name="connsiteY0" fmla="*/ 0 h 3638922"/>
                <a:gd name="connsiteX1" fmla="*/ 3186814 w 3186814"/>
                <a:gd name="connsiteY1" fmla="*/ 2030698 h 3638922"/>
                <a:gd name="connsiteX2" fmla="*/ 2447829 w 3186814"/>
                <a:gd name="connsiteY2" fmla="*/ 3597684 h 3638922"/>
                <a:gd name="connsiteX3" fmla="*/ 2392682 w 3186814"/>
                <a:gd name="connsiteY3" fmla="*/ 3638922 h 3638922"/>
                <a:gd name="connsiteX4" fmla="*/ 0 w 3186814"/>
                <a:gd name="connsiteY4" fmla="*/ 3638922 h 3638922"/>
                <a:gd name="connsiteX5" fmla="*/ 0 w 3186814"/>
                <a:gd name="connsiteY5" fmla="*/ 362315 h 3638922"/>
                <a:gd name="connsiteX6" fmla="*/ 20733 w 3186814"/>
                <a:gd name="connsiteY6" fmla="*/ 346811 h 3638922"/>
                <a:gd name="connsiteX7" fmla="*/ 1156116 w 3186814"/>
                <a:gd name="connsiteY7" fmla="*/ 0 h 3638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86814" h="3638922">
                  <a:moveTo>
                    <a:pt x="1156116" y="0"/>
                  </a:moveTo>
                  <a:cubicBezTo>
                    <a:pt x="2277640" y="0"/>
                    <a:pt x="3186814" y="909174"/>
                    <a:pt x="3186814" y="2030698"/>
                  </a:cubicBezTo>
                  <a:cubicBezTo>
                    <a:pt x="3186814" y="2661556"/>
                    <a:pt x="2899146" y="3225224"/>
                    <a:pt x="2447829" y="3597684"/>
                  </a:cubicBezTo>
                  <a:lnTo>
                    <a:pt x="2392682" y="3638922"/>
                  </a:lnTo>
                  <a:lnTo>
                    <a:pt x="0" y="3638922"/>
                  </a:lnTo>
                  <a:lnTo>
                    <a:pt x="0" y="362315"/>
                  </a:lnTo>
                  <a:lnTo>
                    <a:pt x="20733" y="346811"/>
                  </a:lnTo>
                  <a:cubicBezTo>
                    <a:pt x="344835" y="127853"/>
                    <a:pt x="735545" y="0"/>
                    <a:pt x="1156116" y="0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795883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8" name="Rectangle 57">
            <a:extLst>
              <a:ext uri="{FF2B5EF4-FFF2-40B4-BE49-F238E27FC236}">
                <a16:creationId xmlns:a16="http://schemas.microsoft.com/office/drawing/2014/main" id="{B7818AA9-82F7-46F6-8A83-1A6258163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9283" y="0"/>
            <a:ext cx="1221823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69510038-1521-466B-95BF-50DCC3082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9283" y="0"/>
            <a:ext cx="12218234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Picture 2" descr="Collier County site plan survey of he Goodland Pump Station property digitally signed by Tyler C Wainwright.">
            <a:extLst>
              <a:ext uri="{FF2B5EF4-FFF2-40B4-BE49-F238E27FC236}">
                <a16:creationId xmlns:a16="http://schemas.microsoft.com/office/drawing/2014/main" id="{D377EA89-E502-E7AB-32AC-7D254F5EF4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1012"/>
          <a:stretch>
            <a:fillRect/>
          </a:stretch>
        </p:blipFill>
        <p:spPr>
          <a:xfrm>
            <a:off x="-29283" y="10"/>
            <a:ext cx="10825122" cy="6857990"/>
          </a:xfrm>
          <a:custGeom>
            <a:avLst/>
            <a:gdLst/>
            <a:ahLst/>
            <a:cxnLst/>
            <a:rect l="l" t="t" r="r" b="b"/>
            <a:pathLst>
              <a:path w="10825122" h="6858000">
                <a:moveTo>
                  <a:pt x="0" y="0"/>
                </a:moveTo>
                <a:lnTo>
                  <a:pt x="9969784" y="0"/>
                </a:lnTo>
                <a:lnTo>
                  <a:pt x="10105415" y="264816"/>
                </a:lnTo>
                <a:cubicBezTo>
                  <a:pt x="10566647" y="1222029"/>
                  <a:pt x="10825122" y="2295330"/>
                  <a:pt x="10825122" y="3429000"/>
                </a:cubicBezTo>
                <a:cubicBezTo>
                  <a:pt x="10825122" y="4562671"/>
                  <a:pt x="10566647" y="5635971"/>
                  <a:pt x="10105415" y="6593184"/>
                </a:cubicBezTo>
                <a:lnTo>
                  <a:pt x="996978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60" name="Group 59">
            <a:extLst>
              <a:ext uri="{FF2B5EF4-FFF2-40B4-BE49-F238E27FC236}">
                <a16:creationId xmlns:a16="http://schemas.microsoft.com/office/drawing/2014/main" id="{B3DE8EEA-0E18-43C4-85C8-EC85C625E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64840" y="236341"/>
            <a:ext cx="2727160" cy="6621659"/>
            <a:chOff x="9464840" y="236341"/>
            <a:chExt cx="2727160" cy="6621659"/>
          </a:xfrm>
        </p:grpSpPr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526A544A-3C76-4502-A741-F4DB0E2CD2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64840" y="538627"/>
              <a:ext cx="94160" cy="94160"/>
            </a:xfrm>
            <a:prstGeom prst="ellipse">
              <a:avLst/>
            </a:prstGeom>
            <a:solidFill>
              <a:schemeClr val="tx2">
                <a:lumMod val="50000"/>
                <a:lumOff val="50000"/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017B8593-D171-47B5-8D1A-E34E7B138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8803" y="1206077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A97D4A7C-B520-46CB-9A94-711F53997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65714" y="236341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2B7B976F-E84B-4936-90D7-C8298A5E7B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509" y="516637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DC91FFEC-59DF-4D22-A925-F51520769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30142" y="458803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58931E95-0847-47E4-8AEC-312312A032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2793" y="5536248"/>
              <a:ext cx="800716" cy="800716"/>
            </a:xfrm>
            <a:prstGeom prst="ellipse">
              <a:avLst/>
            </a:prstGeom>
            <a:solidFill>
              <a:schemeClr val="accent1">
                <a:lumMod val="40000"/>
                <a:lumOff val="6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3C094915-EF93-49A0-9B90-C44FB9B50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83540" y="6169156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9F28276C-079E-47FC-B63F-D8F2611EC3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11702762" y="6299355"/>
              <a:ext cx="489238" cy="558645"/>
            </a:xfrm>
            <a:custGeom>
              <a:avLst/>
              <a:gdLst>
                <a:gd name="connsiteX0" fmla="*/ 1156116 w 3186814"/>
                <a:gd name="connsiteY0" fmla="*/ 0 h 3638922"/>
                <a:gd name="connsiteX1" fmla="*/ 3186814 w 3186814"/>
                <a:gd name="connsiteY1" fmla="*/ 2030698 h 3638922"/>
                <a:gd name="connsiteX2" fmla="*/ 2447829 w 3186814"/>
                <a:gd name="connsiteY2" fmla="*/ 3597684 h 3638922"/>
                <a:gd name="connsiteX3" fmla="*/ 2392682 w 3186814"/>
                <a:gd name="connsiteY3" fmla="*/ 3638922 h 3638922"/>
                <a:gd name="connsiteX4" fmla="*/ 0 w 3186814"/>
                <a:gd name="connsiteY4" fmla="*/ 3638922 h 3638922"/>
                <a:gd name="connsiteX5" fmla="*/ 0 w 3186814"/>
                <a:gd name="connsiteY5" fmla="*/ 362315 h 3638922"/>
                <a:gd name="connsiteX6" fmla="*/ 20733 w 3186814"/>
                <a:gd name="connsiteY6" fmla="*/ 346811 h 3638922"/>
                <a:gd name="connsiteX7" fmla="*/ 1156116 w 3186814"/>
                <a:gd name="connsiteY7" fmla="*/ 0 h 3638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86814" h="3638922">
                  <a:moveTo>
                    <a:pt x="1156116" y="0"/>
                  </a:moveTo>
                  <a:cubicBezTo>
                    <a:pt x="2277640" y="0"/>
                    <a:pt x="3186814" y="909174"/>
                    <a:pt x="3186814" y="2030698"/>
                  </a:cubicBezTo>
                  <a:cubicBezTo>
                    <a:pt x="3186814" y="2661556"/>
                    <a:pt x="2899146" y="3225224"/>
                    <a:pt x="2447829" y="3597684"/>
                  </a:cubicBezTo>
                  <a:lnTo>
                    <a:pt x="2392682" y="3638922"/>
                  </a:lnTo>
                  <a:lnTo>
                    <a:pt x="0" y="3638922"/>
                  </a:lnTo>
                  <a:lnTo>
                    <a:pt x="0" y="362315"/>
                  </a:lnTo>
                  <a:lnTo>
                    <a:pt x="20733" y="346811"/>
                  </a:lnTo>
                  <a:cubicBezTo>
                    <a:pt x="344835" y="127853"/>
                    <a:pt x="735545" y="0"/>
                    <a:pt x="1156116" y="0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EB0DACD-FFA3-593E-5FC2-71B9969A8013}"/>
              </a:ext>
            </a:extLst>
          </p:cNvPr>
          <p:cNvSpPr txBox="1"/>
          <p:nvPr/>
        </p:nvSpPr>
        <p:spPr>
          <a:xfrm flipH="1">
            <a:off x="5266659" y="6214875"/>
            <a:ext cx="1715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Existing Site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B81643-A2E6-5C59-E1EE-C5EA7462ACA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77240" y="-1325563"/>
            <a:ext cx="10659110" cy="132556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dirty="0"/>
              <a:t>Collier County Site Plan Survey of Goodland Pump Station</a:t>
            </a:r>
          </a:p>
        </p:txBody>
      </p:sp>
    </p:spTree>
    <p:extLst>
      <p:ext uri="{BB962C8B-B14F-4D97-AF65-F5344CB8AC3E}">
        <p14:creationId xmlns:p14="http://schemas.microsoft.com/office/powerpoint/2010/main" val="3565271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B7818AA9-82F7-46F6-8A83-1A6258163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9283" y="0"/>
            <a:ext cx="1221823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9510038-1521-466B-95BF-50DCC3082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9283" y="0"/>
            <a:ext cx="12218234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Picture 2" descr="Collier County Site Plan Survey of the Goodland Pump Station property with highlighted locations of the requested variance.">
            <a:extLst>
              <a:ext uri="{FF2B5EF4-FFF2-40B4-BE49-F238E27FC236}">
                <a16:creationId xmlns:a16="http://schemas.microsoft.com/office/drawing/2014/main" id="{CB5A81E5-1E11-6691-B929-EF1DC9D1334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79" r="1" b="1"/>
          <a:stretch>
            <a:fillRect/>
          </a:stretch>
        </p:blipFill>
        <p:spPr>
          <a:xfrm>
            <a:off x="-29283" y="10"/>
            <a:ext cx="10825122" cy="6857990"/>
          </a:xfrm>
          <a:custGeom>
            <a:avLst/>
            <a:gdLst/>
            <a:ahLst/>
            <a:cxnLst/>
            <a:rect l="l" t="t" r="r" b="b"/>
            <a:pathLst>
              <a:path w="10825122" h="6858000">
                <a:moveTo>
                  <a:pt x="0" y="0"/>
                </a:moveTo>
                <a:lnTo>
                  <a:pt x="9969784" y="0"/>
                </a:lnTo>
                <a:lnTo>
                  <a:pt x="10105415" y="264816"/>
                </a:lnTo>
                <a:cubicBezTo>
                  <a:pt x="10566647" y="1222029"/>
                  <a:pt x="10825122" y="2295330"/>
                  <a:pt x="10825122" y="3429000"/>
                </a:cubicBezTo>
                <a:cubicBezTo>
                  <a:pt x="10825122" y="4562671"/>
                  <a:pt x="10566647" y="5635971"/>
                  <a:pt x="10105415" y="6593184"/>
                </a:cubicBezTo>
                <a:lnTo>
                  <a:pt x="996978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B3DE8EEA-0E18-43C4-85C8-EC85C625E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64840" y="236341"/>
            <a:ext cx="2727160" cy="6621659"/>
            <a:chOff x="9464840" y="236341"/>
            <a:chExt cx="2727160" cy="6621659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526A544A-3C76-4502-A741-F4DB0E2CD2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64840" y="538627"/>
              <a:ext cx="94160" cy="94160"/>
            </a:xfrm>
            <a:prstGeom prst="ellipse">
              <a:avLst/>
            </a:prstGeom>
            <a:solidFill>
              <a:schemeClr val="tx2">
                <a:lumMod val="50000"/>
                <a:lumOff val="50000"/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017B8593-D171-47B5-8D1A-E34E7B138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8803" y="1206077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A97D4A7C-B520-46CB-9A94-711F53997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65714" y="236341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2B7B976F-E84B-4936-90D7-C8298A5E7B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509" y="516637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DC91FFEC-59DF-4D22-A925-F51520769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30142" y="458803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58931E95-0847-47E4-8AEC-312312A032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2793" y="5536248"/>
              <a:ext cx="800716" cy="800716"/>
            </a:xfrm>
            <a:prstGeom prst="ellipse">
              <a:avLst/>
            </a:prstGeom>
            <a:solidFill>
              <a:schemeClr val="accent1">
                <a:lumMod val="40000"/>
                <a:lumOff val="6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3C094915-EF93-49A0-9B90-C44FB9B50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83540" y="6169156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9F28276C-079E-47FC-B63F-D8F2611EC3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11702762" y="6299355"/>
              <a:ext cx="489238" cy="558645"/>
            </a:xfrm>
            <a:custGeom>
              <a:avLst/>
              <a:gdLst>
                <a:gd name="connsiteX0" fmla="*/ 1156116 w 3186814"/>
                <a:gd name="connsiteY0" fmla="*/ 0 h 3638922"/>
                <a:gd name="connsiteX1" fmla="*/ 3186814 w 3186814"/>
                <a:gd name="connsiteY1" fmla="*/ 2030698 h 3638922"/>
                <a:gd name="connsiteX2" fmla="*/ 2447829 w 3186814"/>
                <a:gd name="connsiteY2" fmla="*/ 3597684 h 3638922"/>
                <a:gd name="connsiteX3" fmla="*/ 2392682 w 3186814"/>
                <a:gd name="connsiteY3" fmla="*/ 3638922 h 3638922"/>
                <a:gd name="connsiteX4" fmla="*/ 0 w 3186814"/>
                <a:gd name="connsiteY4" fmla="*/ 3638922 h 3638922"/>
                <a:gd name="connsiteX5" fmla="*/ 0 w 3186814"/>
                <a:gd name="connsiteY5" fmla="*/ 362315 h 3638922"/>
                <a:gd name="connsiteX6" fmla="*/ 20733 w 3186814"/>
                <a:gd name="connsiteY6" fmla="*/ 346811 h 3638922"/>
                <a:gd name="connsiteX7" fmla="*/ 1156116 w 3186814"/>
                <a:gd name="connsiteY7" fmla="*/ 0 h 3638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86814" h="3638922">
                  <a:moveTo>
                    <a:pt x="1156116" y="0"/>
                  </a:moveTo>
                  <a:cubicBezTo>
                    <a:pt x="2277640" y="0"/>
                    <a:pt x="3186814" y="909174"/>
                    <a:pt x="3186814" y="2030698"/>
                  </a:cubicBezTo>
                  <a:cubicBezTo>
                    <a:pt x="3186814" y="2661556"/>
                    <a:pt x="2899146" y="3225224"/>
                    <a:pt x="2447829" y="3597684"/>
                  </a:cubicBezTo>
                  <a:lnTo>
                    <a:pt x="2392682" y="3638922"/>
                  </a:lnTo>
                  <a:lnTo>
                    <a:pt x="0" y="3638922"/>
                  </a:lnTo>
                  <a:lnTo>
                    <a:pt x="0" y="362315"/>
                  </a:lnTo>
                  <a:lnTo>
                    <a:pt x="20733" y="346811"/>
                  </a:lnTo>
                  <a:cubicBezTo>
                    <a:pt x="344835" y="127853"/>
                    <a:pt x="735545" y="0"/>
                    <a:pt x="1156116" y="0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2301CB3-AA45-288D-339C-A9031F586A7D}"/>
              </a:ext>
            </a:extLst>
          </p:cNvPr>
          <p:cNvSpPr txBox="1"/>
          <p:nvPr/>
        </p:nvSpPr>
        <p:spPr>
          <a:xfrm>
            <a:off x="7917712" y="4588038"/>
            <a:ext cx="1750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Proposed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E6DB51-663C-BEF5-8558-C2B7DE6B2A2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77240" y="-1325563"/>
            <a:ext cx="10659110" cy="132556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dirty="0"/>
              <a:t>Collier County Site Plan Survey of Goodland Pump Station with Highlighting of Variance Locations</a:t>
            </a:r>
          </a:p>
        </p:txBody>
      </p:sp>
    </p:spTree>
    <p:extLst>
      <p:ext uri="{BB962C8B-B14F-4D97-AF65-F5344CB8AC3E}">
        <p14:creationId xmlns:p14="http://schemas.microsoft.com/office/powerpoint/2010/main" val="1302612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5FA19C-B204-94D9-60BA-1255642E7B5D}"/>
              </a:ext>
            </a:extLst>
          </p:cNvPr>
          <p:cNvSpPr txBox="1"/>
          <p:nvPr/>
        </p:nvSpPr>
        <p:spPr>
          <a:xfrm>
            <a:off x="1360967" y="900223"/>
            <a:ext cx="956930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ctr"/>
            <a:r>
              <a:rPr lang="en-US" sz="2400" dirty="0"/>
              <a:t>Staff Recommendation: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pPr algn="ctr"/>
            <a:r>
              <a:rPr lang="en-US" sz="2400" dirty="0"/>
              <a:t>Staff is recommending the Planning Board approve SDPA-25-000179 with the conditions outlined in the Staff report and forward a recommendation of approval for VP-26-000054 the findings and conditions out lined in the Staff report.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9B0FAAD-0496-8FB3-56A7-032A9D58C85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77240" y="-1325563"/>
            <a:ext cx="1065911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Staff Recommendation Summary</a:t>
            </a:r>
          </a:p>
        </p:txBody>
      </p:sp>
    </p:spTree>
    <p:extLst>
      <p:ext uri="{BB962C8B-B14F-4D97-AF65-F5344CB8AC3E}">
        <p14:creationId xmlns:p14="http://schemas.microsoft.com/office/powerpoint/2010/main" val="4059814724"/>
      </p:ext>
    </p:extLst>
  </p:cSld>
  <p:clrMapOvr>
    <a:masterClrMapping/>
  </p:clrMapOvr>
</p:sld>
</file>

<file path=ppt/theme/theme1.xml><?xml version="1.0" encoding="utf-8"?>
<a:theme xmlns:a="http://schemas.openxmlformats.org/drawingml/2006/main" name="ConfettiVTI">
  <a:themeElements>
    <a:clrScheme name="AnalogousFromRegularSeedRightStep">
      <a:dk1>
        <a:srgbClr val="000000"/>
      </a:dk1>
      <a:lt1>
        <a:srgbClr val="FFFFFF"/>
      </a:lt1>
      <a:dk2>
        <a:srgbClr val="311E34"/>
      </a:dk2>
      <a:lt2>
        <a:srgbClr val="E8E2E4"/>
      </a:lt2>
      <a:accent1>
        <a:srgbClr val="46B38A"/>
      </a:accent1>
      <a:accent2>
        <a:srgbClr val="3BADB1"/>
      </a:accent2>
      <a:accent3>
        <a:srgbClr val="4D8DC3"/>
      </a:accent3>
      <a:accent4>
        <a:srgbClr val="3B4AB1"/>
      </a:accent4>
      <a:accent5>
        <a:srgbClr val="6F4DC3"/>
      </a:accent5>
      <a:accent6>
        <a:srgbClr val="8F3BB1"/>
      </a:accent6>
      <a:hlink>
        <a:srgbClr val="BF3F6F"/>
      </a:hlink>
      <a:folHlink>
        <a:srgbClr val="7F7F7F"/>
      </a:folHlink>
    </a:clrScheme>
    <a:fontScheme name="Custom 10">
      <a:majorFont>
        <a:latin typeface="Gill Sans Nov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nfettiVTI" id="{B5618F7C-B4F0-4D28-83B4-440D0519681F}" vid="{5F84EFDF-E14E-48C6-955C-990A32085A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102</Words>
  <Application>Microsoft Office PowerPoint</Application>
  <PresentationFormat>Widescreen</PresentationFormat>
  <Paragraphs>17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Gill Sans Nova</vt:lpstr>
      <vt:lpstr>ConfettiVTI</vt:lpstr>
      <vt:lpstr>SDPA-25-000179 VP-26-000054 Collier County Public Utilities</vt:lpstr>
      <vt:lpstr>Map of Site with Current Zoning Classification Noted</vt:lpstr>
      <vt:lpstr>Overhead View of Site with Yellow Highlighting of Property Boundaries</vt:lpstr>
      <vt:lpstr>Collier County Site Plan Survey of Goodland Pump Station</vt:lpstr>
      <vt:lpstr>Collier County Site Plan Survey of Goodland Pump Station with Highlighting of Variance Locations</vt:lpstr>
      <vt:lpstr>Staff Recommendation Summary</vt:lpstr>
    </vt:vector>
  </TitlesOfParts>
  <Company>City of Marco Island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Mary Holden</dc:creator>
  <cp:lastModifiedBy>Jim Kornas</cp:lastModifiedBy>
  <cp:revision>3</cp:revision>
  <dcterms:created xsi:type="dcterms:W3CDTF">2026-07-08T17:59:07Z</dcterms:created>
  <dcterms:modified xsi:type="dcterms:W3CDTF">2026-08-11T17:37:24Z</dcterms:modified>
</cp:coreProperties>
</file>